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9" r:id="rId4"/>
    <p:sldId id="264" r:id="rId5"/>
    <p:sldId id="261" r:id="rId6"/>
    <p:sldId id="266" r:id="rId7"/>
    <p:sldId id="268" r:id="rId8"/>
    <p:sldId id="276" r:id="rId9"/>
    <p:sldId id="278" r:id="rId10"/>
    <p:sldId id="280" r:id="rId11"/>
    <p:sldId id="283" r:id="rId12"/>
    <p:sldId id="286" r:id="rId13"/>
    <p:sldId id="285" r:id="rId14"/>
    <p:sldId id="290" r:id="rId15"/>
    <p:sldId id="301" r:id="rId16"/>
    <p:sldId id="291" r:id="rId17"/>
    <p:sldId id="303" r:id="rId18"/>
    <p:sldId id="293" r:id="rId19"/>
    <p:sldId id="295" r:id="rId20"/>
    <p:sldId id="297" r:id="rId21"/>
    <p:sldId id="29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7DB51-EE76-4218-A308-0B0194DE028F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5FF9C-1424-4224-AD5E-6D1B7DE479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89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5FF9C-1424-4224-AD5E-6D1B7DE4791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24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67F7FEB-6C27-4CE3-B05C-4430CCFA9359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FC2894-0D17-4DAC-9DC3-CEE99A6B9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864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8896" y="476672"/>
            <a:ext cx="835292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Система работы МБОУ «СОШ с.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Ольховец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 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родителями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целях повышения образовательных результатов обучающихся</a:t>
            </a:r>
          </a:p>
          <a:p>
            <a:pPr algn="ctr"/>
            <a:endParaRPr lang="ru-RU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ru-RU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Заместитель директора   В.Н.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Климанская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 descr="https://arhivurokov.ru/kopilka/up/html/2017/03/25/k_58d6af0eb741e/img_user_file_58d6af0f33bf4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9376"/>
            <a:ext cx="460851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200" y="0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14348" y="860479"/>
            <a:ext cx="7572428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Девиз школы: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Arial Black" panose="020B0A04020102020204" pitchFamily="34" charset="0"/>
              </a:rPr>
              <a:t>«Как можно меньше вызовов в школу матерей и отцов для моральных нотаций детям, – и как можно больше такого духовного общения детей с родителями, которое приносит радость матерям и отцам».</a:t>
            </a:r>
            <a:r>
              <a:rPr lang="ru-RU" sz="2400" b="1" dirty="0">
                <a:latin typeface="Arial Black" panose="020B0A04020102020204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  </a:t>
            </a:r>
          </a:p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В. А. Сухомлинский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08" y="0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27584" y="441248"/>
            <a:ext cx="792088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Модель организации работы с родителями:</a:t>
            </a:r>
            <a:r>
              <a:rPr lang="ru-RU" sz="2400" b="1" dirty="0" smtClean="0">
                <a:latin typeface="Arial Black" panose="020B0A04020102020204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Цель:  </a:t>
            </a:r>
            <a:r>
              <a:rPr lang="ru-RU" sz="1600" b="1" dirty="0" smtClean="0">
                <a:latin typeface="Arial Black" panose="020B0A04020102020204" pitchFamily="34" charset="0"/>
              </a:rPr>
              <a:t>Создание эффективной системы работы с родителями (законными представителями) для повышения образовательных результатов обучающихся</a:t>
            </a:r>
            <a:r>
              <a:rPr lang="ru-RU" sz="1600" dirty="0" smtClean="0">
                <a:latin typeface="Arial Black" panose="020B0A04020102020204" pitchFamily="34" charset="0"/>
              </a:rPr>
              <a:t>.</a:t>
            </a:r>
            <a:r>
              <a:rPr lang="ru-RU" sz="1600" dirty="0"/>
              <a:t> </a:t>
            </a:r>
            <a:endParaRPr lang="ru-RU" sz="1600" dirty="0" smtClean="0">
              <a:latin typeface="Arial Black" panose="020B0A04020102020204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i="1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itchFamily="18" charset="0"/>
              </a:rPr>
              <a:t>Задачи: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600" dirty="0" smtClean="0">
                <a:latin typeface="Arial Black" panose="020B0A04020102020204" pitchFamily="34" charset="0"/>
              </a:rPr>
              <a:t>Создание  оптимальных </a:t>
            </a:r>
            <a:r>
              <a:rPr lang="ru-RU" sz="1600" dirty="0">
                <a:latin typeface="Arial Black" panose="020B0A04020102020204" pitchFamily="34" charset="0"/>
              </a:rPr>
              <a:t>условий функционирования и совершенствования сотрудничества в организации работы с </a:t>
            </a:r>
            <a:r>
              <a:rPr lang="ru-RU" sz="1600" dirty="0" smtClean="0">
                <a:latin typeface="Arial Black" panose="020B0A04020102020204" pitchFamily="34" charset="0"/>
              </a:rPr>
              <a:t>родителями</a:t>
            </a:r>
            <a:r>
              <a:rPr lang="ru-RU" sz="1600" dirty="0">
                <a:latin typeface="Arial Black" panose="020B0A04020102020204" pitchFamily="34" charset="0"/>
              </a:rPr>
              <a:t>;</a:t>
            </a:r>
            <a:endParaRPr lang="ru-RU" sz="1600" i="1" dirty="0" smtClean="0">
              <a:solidFill>
                <a:schemeClr val="bg1"/>
              </a:solidFill>
              <a:latin typeface="Arial Black" panose="020B0A04020102020204" pitchFamily="34" charset="0"/>
              <a:ea typeface="Times New Roman" pitchFamily="18" charset="0"/>
            </a:endParaRP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600" dirty="0" smtClean="0">
                <a:latin typeface="Arial Black" panose="020B0A04020102020204" pitchFamily="34" charset="0"/>
              </a:rPr>
              <a:t>Организация </a:t>
            </a:r>
            <a:r>
              <a:rPr lang="ru-RU" sz="1600" dirty="0">
                <a:latin typeface="Arial Black" panose="020B0A04020102020204" pitchFamily="34" charset="0"/>
              </a:rPr>
              <a:t>совместной деятельности </a:t>
            </a:r>
            <a:r>
              <a:rPr lang="ru-RU" sz="1600" dirty="0" smtClean="0">
                <a:latin typeface="Arial Black" panose="020B0A04020102020204" pitchFamily="34" charset="0"/>
              </a:rPr>
              <a:t>ориентированной на создание пространства взаимодействия педагогов и родителей в аспекте развития ребёнка как личности;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600" dirty="0">
                <a:latin typeface="Arial Black" panose="020B0A04020102020204" pitchFamily="34" charset="0"/>
              </a:rPr>
              <a:t>П</a:t>
            </a:r>
            <a:r>
              <a:rPr lang="ru-RU" sz="1600" dirty="0" smtClean="0">
                <a:latin typeface="Arial Black" panose="020B0A04020102020204" pitchFamily="34" charset="0"/>
              </a:rPr>
              <a:t>оиск </a:t>
            </a:r>
            <a:r>
              <a:rPr lang="ru-RU" sz="1600" dirty="0">
                <a:latin typeface="Arial Black" panose="020B0A04020102020204" pitchFamily="34" charset="0"/>
              </a:rPr>
              <a:t>новых путей привлечения семьи к участию в </a:t>
            </a:r>
            <a:r>
              <a:rPr lang="ru-RU" sz="1600" dirty="0" err="1">
                <a:latin typeface="Arial Black" panose="020B0A04020102020204" pitchFamily="34" charset="0"/>
              </a:rPr>
              <a:t>учебно</a:t>
            </a:r>
            <a:r>
              <a:rPr lang="ru-RU" sz="1600" dirty="0">
                <a:latin typeface="Arial Black" panose="020B0A04020102020204" pitchFamily="34" charset="0"/>
              </a:rPr>
              <a:t> – воспитательном процессе школы</a:t>
            </a:r>
            <a:r>
              <a:rPr lang="ru-RU" sz="1600" dirty="0" smtClean="0"/>
              <a:t>.</a:t>
            </a:r>
          </a:p>
          <a:p>
            <a:pPr marL="285750" lvl="0" indent="-28575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776" y="4869160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Новизна проекта </a:t>
            </a:r>
            <a:endParaRPr lang="ru-RU" b="1" dirty="0" smtClean="0"/>
          </a:p>
          <a:p>
            <a:r>
              <a:rPr lang="ru-RU" dirty="0" smtClean="0"/>
              <a:t>Предусматривает </a:t>
            </a:r>
            <a:r>
              <a:rPr lang="ru-RU" dirty="0"/>
              <a:t>создание модели взаимодействия педагога образовательной организации с родителями обучающихся на основе анализа имеющегося опыта работы, потребностей родителей и требований </a:t>
            </a:r>
            <a:r>
              <a:rPr lang="ru-RU" dirty="0" smtClean="0"/>
              <a:t>ФГОС.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4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8760" y="54864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50435" y="404664"/>
            <a:ext cx="804981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Социальный паспорт  семей обучающихся МБОУ «СОШ с.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Ольховец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»:</a:t>
            </a:r>
            <a:r>
              <a:rPr lang="ru-RU" sz="2400" b="1" dirty="0" smtClean="0">
                <a:latin typeface="Arial Black" panose="020B0A04020102020204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972294"/>
              </p:ext>
            </p:extLst>
          </p:nvPr>
        </p:nvGraphicFramePr>
        <p:xfrm>
          <a:off x="550434" y="1628800"/>
          <a:ext cx="7621965" cy="44644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7515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04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92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Неполные семьи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30 (18%)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92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Многодетные семьи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30 (31%)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92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Цыганские семьи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8 (12%)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84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Семьи, находящиеся в трудной жизненной ситуации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8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 (12%)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91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Количество семей, где оба родителя имеют высшее образование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5   (2,5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%)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7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Семьи, состоящие на учёте в ГДН, КДН и др.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Arial Black" panose="020B0A04020102020204" pitchFamily="34" charset="0"/>
                        </a:rPr>
                        <a:t>1 (1%)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00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4" y="13800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50435" y="620107"/>
            <a:ext cx="80498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 </a:t>
            </a:r>
          </a:p>
        </p:txBody>
      </p:sp>
      <p:sp>
        <p:nvSpPr>
          <p:cNvPr id="6" name="Лента лицом вниз 5"/>
          <p:cNvSpPr/>
          <p:nvPr/>
        </p:nvSpPr>
        <p:spPr>
          <a:xfrm>
            <a:off x="500034" y="714356"/>
            <a:ext cx="8429684" cy="142876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Уровни реализации проекта</a:t>
            </a:r>
            <a:endParaRPr lang="ru-RU" b="1" dirty="0"/>
          </a:p>
        </p:txBody>
      </p:sp>
      <p:sp>
        <p:nvSpPr>
          <p:cNvPr id="7" name="Ромб 6"/>
          <p:cNvSpPr/>
          <p:nvPr/>
        </p:nvSpPr>
        <p:spPr>
          <a:xfrm>
            <a:off x="3344" y="2007080"/>
            <a:ext cx="3746126" cy="228601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Информационно-аналитический</a:t>
            </a:r>
            <a:endParaRPr lang="ru-RU" sz="1600" b="1" dirty="0"/>
          </a:p>
        </p:txBody>
      </p:sp>
      <p:sp>
        <p:nvSpPr>
          <p:cNvPr id="8" name="Ромб 7"/>
          <p:cNvSpPr/>
          <p:nvPr/>
        </p:nvSpPr>
        <p:spPr>
          <a:xfrm>
            <a:off x="708842" y="4005064"/>
            <a:ext cx="3796082" cy="228601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Управленческий</a:t>
            </a:r>
            <a:endParaRPr lang="ru-RU" sz="1600" dirty="0"/>
          </a:p>
        </p:txBody>
      </p:sp>
      <p:sp>
        <p:nvSpPr>
          <p:cNvPr id="9" name="Ромб 8"/>
          <p:cNvSpPr/>
          <p:nvPr/>
        </p:nvSpPr>
        <p:spPr>
          <a:xfrm>
            <a:off x="5257772" y="2066904"/>
            <a:ext cx="3889572" cy="228601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 smtClean="0"/>
              <a:t>Организационный</a:t>
            </a:r>
            <a:endParaRPr lang="ru-RU" sz="1600" b="1" dirty="0"/>
          </a:p>
        </p:txBody>
      </p:sp>
      <p:sp>
        <p:nvSpPr>
          <p:cNvPr id="10" name="Ромб 9"/>
          <p:cNvSpPr/>
          <p:nvPr/>
        </p:nvSpPr>
        <p:spPr>
          <a:xfrm>
            <a:off x="4520992" y="4005064"/>
            <a:ext cx="3851920" cy="228601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Воспитательный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6056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504" y="55608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вал 5"/>
          <p:cNvSpPr/>
          <p:nvPr/>
        </p:nvSpPr>
        <p:spPr>
          <a:xfrm>
            <a:off x="2928926" y="2428868"/>
            <a:ext cx="3286148" cy="2000264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Информационно-аналитический уровень</a:t>
            </a:r>
            <a:endParaRPr lang="ru-RU" sz="11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b="1" dirty="0" smtClean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357554" y="428604"/>
            <a:ext cx="250033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Стартовая диагностика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215074" y="1340769"/>
            <a:ext cx="2500330" cy="1373851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Сбор сведений о семьях обучающихся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85720" y="1340769"/>
            <a:ext cx="2500330" cy="158816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Посещение школьников на дому и составление актов обследования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57158" y="4143380"/>
            <a:ext cx="250033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Тестирование родителей и обучающихся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215074" y="3929066"/>
            <a:ext cx="2500330" cy="1428760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Составление социального паспорта школы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357554" y="5143512"/>
            <a:ext cx="2500330" cy="1309824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Анкетирование родителей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4251323" y="2035165"/>
            <a:ext cx="78581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2643174" y="2500306"/>
            <a:ext cx="500066" cy="42862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929322" y="2428868"/>
            <a:ext cx="428628" cy="35719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2714612" y="3929066"/>
            <a:ext cx="500066" cy="50006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4144166" y="4714090"/>
            <a:ext cx="857256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5929322" y="3857628"/>
            <a:ext cx="500066" cy="50006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77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464" y="14456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50435" y="-118555"/>
            <a:ext cx="804981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Данные анкетирования родителей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 smtClean="0">
                <a:latin typeface="Arial Black" panose="020B0A04020102020204" pitchFamily="34" charset="0"/>
              </a:rPr>
              <a:t>Кто, на ваш взгляд,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 Black" panose="020B0A04020102020204" pitchFamily="34" charset="0"/>
                <a:ea typeface="Times New Roman" pitchFamily="18" charset="0"/>
              </a:rPr>
              <a:t>играет главную роль в воспитании ребёнка?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itchFamily="18" charset="0"/>
              </a:rPr>
              <a:t> 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351422"/>
              </p:ext>
            </p:extLst>
          </p:nvPr>
        </p:nvGraphicFramePr>
        <p:xfrm>
          <a:off x="847100" y="1124744"/>
          <a:ext cx="7456488" cy="491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Диаграмма" r:id="rId5" imgW="7438957" imgH="4905465" progId="MSGraph.Chart.8">
                  <p:embed followColorScheme="full"/>
                </p:oleObj>
              </mc:Choice>
              <mc:Fallback>
                <p:oleObj name="Диаграмма" r:id="rId5" imgW="7438957" imgH="490546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7100" y="1124744"/>
                        <a:ext cx="7456488" cy="491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377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104" y="-243408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755340"/>
              </p:ext>
            </p:extLst>
          </p:nvPr>
        </p:nvGraphicFramePr>
        <p:xfrm>
          <a:off x="539552" y="260648"/>
          <a:ext cx="3600400" cy="406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7" name="Диаграмма" r:id="rId5" imgW="6096000" imgH="4067085" progId="MSGraph.Chart.8">
                  <p:embed followColorScheme="full"/>
                </p:oleObj>
              </mc:Choice>
              <mc:Fallback>
                <p:oleObj name="Диаграмма" r:id="rId5" imgW="6096000" imgH="406708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9552" y="260648"/>
                        <a:ext cx="3600400" cy="406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499598"/>
              </p:ext>
            </p:extLst>
          </p:nvPr>
        </p:nvGraphicFramePr>
        <p:xfrm>
          <a:off x="4860032" y="1772816"/>
          <a:ext cx="3600450" cy="406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Диаграмма" r:id="rId7" imgW="6096000" imgH="4067085" progId="MSGraph.Chart.8">
                  <p:embed followColorScheme="full"/>
                </p:oleObj>
              </mc:Choice>
              <mc:Fallback>
                <p:oleObj name="Диаграмма" r:id="rId7" imgW="6096000" imgH="4067085" progId="MSGraph.Chart.8">
                  <p:embed followColorScheme="full"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772816"/>
                        <a:ext cx="3600450" cy="406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30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104" y="-243408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267744" y="116632"/>
            <a:ext cx="4165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Данные анкетирования родителей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8043522"/>
              </p:ext>
            </p:extLst>
          </p:nvPr>
        </p:nvGraphicFramePr>
        <p:xfrm>
          <a:off x="596660" y="485964"/>
          <a:ext cx="7992888" cy="5084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Диаграмма" r:id="rId5" imgW="6096000" imgH="4067085" progId="MSGraph.Chart.8">
                  <p:embed followColorScheme="full"/>
                </p:oleObj>
              </mc:Choice>
              <mc:Fallback>
                <p:oleObj name="Диаграмма" r:id="rId5" imgW="6096000" imgH="406708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6660" y="485964"/>
                        <a:ext cx="7992888" cy="5084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415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68848" y="-243408"/>
            <a:ext cx="9165104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83568" y="116632"/>
            <a:ext cx="81369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Данные анкетирования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родителей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Arial" pitchFamily="34" charset="0"/>
                <a:ea typeface="Times New Roman" pitchFamily="18" charset="0"/>
              </a:rPr>
              <a:t>Доверяете ли вы своему классному руководителю?</a:t>
            </a:r>
            <a:endParaRPr lang="ru-RU" b="1" i="1" dirty="0">
              <a:latin typeface="Arial" pitchFamily="34" charset="0"/>
              <a:ea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121870"/>
              </p:ext>
            </p:extLst>
          </p:nvPr>
        </p:nvGraphicFramePr>
        <p:xfrm>
          <a:off x="323528" y="1219548"/>
          <a:ext cx="7920880" cy="4976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Диаграмма" r:id="rId5" imgW="5676900" imgH="3438435" progId="MSGraph.Chart.8">
                  <p:embed followColorScheme="full"/>
                </p:oleObj>
              </mc:Choice>
              <mc:Fallback>
                <p:oleObj name="Диаграмма" r:id="rId5" imgW="5676900" imgH="343843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528" y="1219548"/>
                        <a:ext cx="7920880" cy="49762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839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3102" y="188640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Волна 6"/>
          <p:cNvSpPr/>
          <p:nvPr/>
        </p:nvSpPr>
        <p:spPr>
          <a:xfrm>
            <a:off x="446932" y="1628800"/>
            <a:ext cx="4071966" cy="2286016"/>
          </a:xfrm>
          <a:prstGeom prst="wave">
            <a:avLst/>
          </a:prstGeom>
          <a:solidFill>
            <a:srgbClr val="B83D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/>
              <a:t>Результат работы</a:t>
            </a:r>
            <a:endParaRPr lang="ru-RU" sz="4000" b="1" i="1" dirty="0"/>
          </a:p>
        </p:txBody>
      </p:sp>
      <p:sp>
        <p:nvSpPr>
          <p:cNvPr id="8" name="Волна 7"/>
          <p:cNvSpPr/>
          <p:nvPr/>
        </p:nvSpPr>
        <p:spPr>
          <a:xfrm>
            <a:off x="5286380" y="500042"/>
            <a:ext cx="3357586" cy="1857388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Составление плана работы  с родителями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 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5286380" y="2571744"/>
            <a:ext cx="3429024" cy="1857388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Организация работы  дополнительного образования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5357818" y="4643446"/>
            <a:ext cx="3286148" cy="1857388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Организация внеурочной деятельности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62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504" y="55608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вал 5"/>
          <p:cNvSpPr/>
          <p:nvPr/>
        </p:nvSpPr>
        <p:spPr>
          <a:xfrm>
            <a:off x="2928926" y="2428868"/>
            <a:ext cx="3286148" cy="2000264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r>
              <a:rPr lang="ru-RU" sz="1400" b="1" dirty="0">
                <a:latin typeface="Arial Black" panose="020B0A04020102020204" pitchFamily="34" charset="0"/>
              </a:rPr>
              <a:t>О</a:t>
            </a:r>
            <a:r>
              <a:rPr lang="ru-RU" sz="1400" b="1" dirty="0" smtClean="0">
                <a:latin typeface="Arial Black" panose="020B0A04020102020204" pitchFamily="34" charset="0"/>
              </a:rPr>
              <a:t>рганизационный уровень</a:t>
            </a:r>
            <a:endParaRPr lang="ru-RU" sz="1100" b="1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b="1" dirty="0" smtClean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357554" y="428604"/>
            <a:ext cx="250033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Урок-наблюдение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44208" y="1714489"/>
            <a:ext cx="250033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Родительский лекторий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42843" y="1893083"/>
            <a:ext cx="250033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Урок – практическое занятие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71600" y="4750603"/>
            <a:ext cx="250033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Родительское собрание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929322" y="4571311"/>
            <a:ext cx="2819142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Информационное пространство школы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4251323" y="2035165"/>
            <a:ext cx="78581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2643173" y="2714620"/>
            <a:ext cx="500067" cy="21431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6031480" y="2501252"/>
            <a:ext cx="428628" cy="35719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979949" y="4221088"/>
            <a:ext cx="583939" cy="62985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835354" y="4221088"/>
            <a:ext cx="500066" cy="64588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53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1410" y="-53947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12489" y="260648"/>
            <a:ext cx="876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ФОТО</a:t>
            </a:r>
            <a:endParaRPr lang="ru-RU" b="1" dirty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9967"/>
            <a:ext cx="3912489" cy="29343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0" y="3370827"/>
            <a:ext cx="4055796" cy="30418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001" y="378659"/>
            <a:ext cx="4299291" cy="27969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410" y="3215883"/>
            <a:ext cx="4262389" cy="319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0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7157" y="-16912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вал 5"/>
          <p:cNvSpPr/>
          <p:nvPr/>
        </p:nvSpPr>
        <p:spPr>
          <a:xfrm>
            <a:off x="2893207" y="428604"/>
            <a:ext cx="3286148" cy="2000264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Управленческий  уровень</a:t>
            </a:r>
            <a:endParaRPr lang="ru-RU" sz="1100" b="1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b="1" dirty="0" smtClean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43240" y="3501008"/>
            <a:ext cx="2500330" cy="1656184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Формы участия родителей в управлении ОУ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012160" y="2639588"/>
            <a:ext cx="286037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Графики совместных дежурств и патрулирования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92877" y="2461737"/>
            <a:ext cx="250033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</a:rPr>
              <a:t>истема </a:t>
            </a:r>
            <a:r>
              <a:rPr lang="ru-RU" sz="1400" b="1" dirty="0">
                <a:solidFill>
                  <a:schemeClr val="tx1"/>
                </a:solidFill>
              </a:rPr>
              <a:t>органов коллегиального </a:t>
            </a:r>
            <a:r>
              <a:rPr lang="ru-RU" sz="1400" b="1" dirty="0" smtClean="0">
                <a:solidFill>
                  <a:schemeClr val="tx1"/>
                </a:solidFill>
              </a:rPr>
              <a:t>управления 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endCxn id="7" idx="0"/>
          </p:cNvCxnSpPr>
          <p:nvPr/>
        </p:nvCxnSpPr>
        <p:spPr>
          <a:xfrm flipH="1">
            <a:off x="4393405" y="2495746"/>
            <a:ext cx="142876" cy="100526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643174" y="2276872"/>
            <a:ext cx="500066" cy="43774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5"/>
            <a:endCxn id="8" idx="1"/>
          </p:cNvCxnSpPr>
          <p:nvPr/>
        </p:nvCxnSpPr>
        <p:spPr>
          <a:xfrm>
            <a:off x="5698110" y="2135936"/>
            <a:ext cx="732941" cy="68150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12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7157" y="-16912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 descr="C:\Users\Валентина Николаевна\Desktop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9" y="188640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Валентина Николаевна\Desktop\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9" y="3560084"/>
            <a:ext cx="461760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Валентина Николаевна\Desktop\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3016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Валентина Николаевна\Desktop\11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73016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39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99392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вал 5"/>
          <p:cNvSpPr/>
          <p:nvPr/>
        </p:nvSpPr>
        <p:spPr>
          <a:xfrm>
            <a:off x="2922422" y="2428868"/>
            <a:ext cx="3286148" cy="2000264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Воспитательный  уровень</a:t>
            </a:r>
            <a:endParaRPr lang="ru-RU" sz="1100" b="1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b="1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1400" dirty="0"/>
              <a:t> </a:t>
            </a:r>
            <a:endParaRPr lang="ru-RU" sz="1400" b="1" dirty="0">
              <a:latin typeface="Arial Black" panose="020B0A04020102020204" pitchFamily="34" charset="0"/>
            </a:endParaRPr>
          </a:p>
          <a:p>
            <a:pPr algn="ctr"/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979949" y="428604"/>
            <a:ext cx="2877935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Концепция воспитательной работы школы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245794" y="1714489"/>
            <a:ext cx="2898206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Программа гражданско-патриотического воспитания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42843" y="1893083"/>
            <a:ext cx="2500330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Образ выпускника школы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95536" y="4750603"/>
            <a:ext cx="3076394" cy="1342694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План профилактической работы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24128" y="4571311"/>
            <a:ext cx="2776962" cy="1214446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План профориентации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4251323" y="2035165"/>
            <a:ext cx="78581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2643173" y="2714620"/>
            <a:ext cx="500067" cy="21431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6031480" y="2501252"/>
            <a:ext cx="428628" cy="35719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979949" y="4221088"/>
            <a:ext cx="583939" cy="62985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835354" y="4221088"/>
            <a:ext cx="500066" cy="64588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92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200" y="0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 descr="C:\Users\Валентина Николаевна\Desktop\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10"/>
            <a:ext cx="431956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Валентина Николаевна\Desktop\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521" y="3573016"/>
            <a:ext cx="4568839" cy="304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Валентина Николаевна\Desktop\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08" y="347635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Валентина Николаевна\Desktop\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597" y="161568"/>
            <a:ext cx="4858763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29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8520" y="-157234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 descr="https://fs00.infourok.ru/images/doc/223/20507/2/640/img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96" y="183994"/>
            <a:ext cx="8568951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12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8520" y="-157234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 descr="https://fs00.infourok.ru/images/doc/223/20507/2/img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16632"/>
            <a:ext cx="8448873" cy="620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46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8520" y="-157234"/>
            <a:ext cx="9144000" cy="68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12489" y="260648"/>
            <a:ext cx="876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ФОТО</a:t>
            </a:r>
            <a:endParaRPr lang="ru-RU" b="1" dirty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19458" name="Picture 2" descr="https://fs00.infourok.ru/images/doc/223/20507/2/img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27" y="0"/>
            <a:ext cx="8611537" cy="639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02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8520" y="-157234"/>
            <a:ext cx="9252520" cy="701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12489" y="260648"/>
            <a:ext cx="876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ФОТО</a:t>
            </a:r>
            <a:endParaRPr lang="ru-RU" b="1" dirty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20482" name="Picture 2" descr="http://900igr.net/datas/pedagogika/Vzaimodejstvie-semi-i-shkoly/0013-013-Ozhidaemye-rezulta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22" y="193432"/>
            <a:ext cx="8424936" cy="6120679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56940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</TotalTime>
  <Words>343</Words>
  <Application>Microsoft Office PowerPoint</Application>
  <PresentationFormat>Экран (4:3)</PresentationFormat>
  <Paragraphs>123</Paragraphs>
  <Slides>21</Slides>
  <Notes>20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Воздушный поток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Windows User</cp:lastModifiedBy>
  <cp:revision>118</cp:revision>
  <dcterms:created xsi:type="dcterms:W3CDTF">2013-02-25T09:37:28Z</dcterms:created>
  <dcterms:modified xsi:type="dcterms:W3CDTF">2018-11-13T17:55:15Z</dcterms:modified>
</cp:coreProperties>
</file>